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26" r:id="rId2"/>
    <p:sldId id="871" r:id="rId3"/>
    <p:sldId id="915" r:id="rId4"/>
    <p:sldId id="917" r:id="rId5"/>
    <p:sldId id="918" r:id="rId6"/>
    <p:sldId id="919" r:id="rId7"/>
    <p:sldId id="921" r:id="rId8"/>
    <p:sldId id="907" r:id="rId9"/>
    <p:sldId id="928" r:id="rId10"/>
    <p:sldId id="938" r:id="rId11"/>
    <p:sldId id="937" r:id="rId12"/>
    <p:sldId id="940" r:id="rId13"/>
    <p:sldId id="929" r:id="rId14"/>
    <p:sldId id="932" r:id="rId15"/>
    <p:sldId id="933" r:id="rId16"/>
    <p:sldId id="934" r:id="rId17"/>
    <p:sldId id="941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064E2F6-DD2F-46D7-826B-F7460650ED2C}">
          <p14:sldIdLst>
            <p14:sldId id="426"/>
            <p14:sldId id="871"/>
            <p14:sldId id="915"/>
            <p14:sldId id="917"/>
            <p14:sldId id="918"/>
            <p14:sldId id="919"/>
            <p14:sldId id="921"/>
            <p14:sldId id="907"/>
            <p14:sldId id="928"/>
            <p14:sldId id="938"/>
            <p14:sldId id="937"/>
            <p14:sldId id="940"/>
            <p14:sldId id="929"/>
            <p14:sldId id="932"/>
            <p14:sldId id="933"/>
            <p14:sldId id="934"/>
            <p14:sldId id="941"/>
          </p14:sldIdLst>
        </p14:section>
        <p14:section name="backup" id="{38F0F3F0-7FC8-4996-885D-D153013060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0"/>
    <p:restoredTop sz="95122" autoAdjust="0"/>
  </p:normalViewPr>
  <p:slideViewPr>
    <p:cSldViewPr snapToGrid="0">
      <p:cViewPr>
        <p:scale>
          <a:sx n="110" d="100"/>
          <a:sy n="110" d="100"/>
        </p:scale>
        <p:origin x="1648" y="344"/>
      </p:cViewPr>
      <p:guideLst>
        <p:guide orient="horz" pos="2205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Rafael Gomez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0783-A440-854A-B29B-33B8716024B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069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98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45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77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68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35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08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86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623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41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72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3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39235" y="1064526"/>
            <a:ext cx="5190349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959" y="3411942"/>
            <a:ext cx="2469194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651600"/>
          </a:xfrm>
        </p:spPr>
        <p:txBody>
          <a:bodyPr/>
          <a:lstStyle>
            <a:lvl1pPr>
              <a:lnSpc>
                <a:spcPts val="4000"/>
              </a:lnSpc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54087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9875" y="1856093"/>
            <a:ext cx="5278534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4561" y="1856093"/>
            <a:ext cx="2355810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59" y="6373504"/>
            <a:ext cx="2721153" cy="347972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74492" y="6373504"/>
            <a:ext cx="712308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338452" y="233694"/>
            <a:ext cx="53483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1504"/>
            <a:ext cx="82296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974492" y="6400800"/>
            <a:ext cx="712308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2012-1125-PPT-4b.jpg">
            <a:extLst>
              <a:ext uri="{FF2B5EF4-FFF2-40B4-BE49-F238E27FC236}">
                <a16:creationId xmlns:a16="http://schemas.microsoft.com/office/drawing/2014/main" id="{5874880A-6654-4C88-A4FF-3C13C34A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l="1902" t="6173" r="69060" b="84332"/>
          <a:stretch/>
        </p:blipFill>
        <p:spPr>
          <a:xfrm>
            <a:off x="0" y="0"/>
            <a:ext cx="2655277" cy="6506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32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82957" y="1064526"/>
            <a:ext cx="6361043" cy="47494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Transition state search,</a:t>
            </a:r>
            <a:b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Transition state optimization,</a:t>
            </a:r>
            <a:b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Frequency calculation,</a:t>
            </a:r>
            <a:b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Thermodynamic parameters</a:t>
            </a:r>
          </a:p>
        </p:txBody>
      </p:sp>
      <p:sp>
        <p:nvSpPr>
          <p:cNvPr id="14340" name="Subtitle 5">
            <a:extLst>
              <a:ext uri="{FF2B5EF4-FFF2-40B4-BE49-F238E27FC236}">
                <a16:creationId xmlns:a16="http://schemas.microsoft.com/office/drawing/2014/main" id="{22CE4AD4-4E5D-F844-9664-EA3C7C5C0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1168" y="3411942"/>
            <a:ext cx="2581789" cy="2756847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Instructor: Prof. </a:t>
            </a:r>
            <a:r>
              <a:rPr lang="en-US" sz="1800" dirty="0" err="1"/>
              <a:t>Tzuhsiung</a:t>
            </a:r>
            <a:r>
              <a:rPr lang="en-US" sz="1800" dirty="0"/>
              <a:t> (Nick) Yang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Email: tyang@mx.nthu.edu.tw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Time: M5/6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Room: NTHU Library Comp Lab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0DAB2-DE64-44A5-C8A5-50EDD1AF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A6C-95ED-4B46-7299-C9B00317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Interactive: </a:t>
            </a:r>
            <a:r>
              <a:rPr lang="en-US"/>
              <a:t>TS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1401-B3CA-A2EB-8680-BB309E83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practice, we will perform a S</a:t>
            </a:r>
            <a:r>
              <a:rPr lang="en-US" baseline="-25000" dirty="0"/>
              <a:t>N</a:t>
            </a:r>
            <a:r>
              <a:rPr lang="en-US" dirty="0"/>
              <a:t>2 TS search and optimization for the reaction between hydroxide and chloromethane using B3LYP (UKS) and def2-SVP basis set using </a:t>
            </a:r>
            <a:r>
              <a:rPr lang="en-US" i="1" dirty="0"/>
              <a:t>relaxed surface scan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a “good” initial structure for the reaction using Avogadro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optimization (opt) with a sequence of bond distances. The command block looks like:</a:t>
            </a:r>
          </a:p>
          <a:p>
            <a:pPr marL="400050" lvl="1" indent="0">
              <a:buNone/>
            </a:pPr>
            <a:r>
              <a:rPr lang="en-US" dirty="0"/>
              <a:t>%</a:t>
            </a:r>
            <a:r>
              <a:rPr lang="en-US" dirty="0" err="1"/>
              <a:t>geom</a:t>
            </a:r>
            <a:r>
              <a:rPr lang="en-US" dirty="0"/>
              <a:t> scan b x y = a, b, c end end (x and y are atom indices starting at 0, a and b are the initial and final bond distance, and c is the number of steps)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Submit the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61D2-C655-0D04-92A8-1E881F36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BB236-4879-42D3-29F0-BEF89278FCD3}"/>
              </a:ext>
            </a:extLst>
          </p:cNvPr>
          <p:cNvSpPr txBox="1"/>
          <p:nvPr/>
        </p:nvSpPr>
        <p:spPr>
          <a:xfrm>
            <a:off x="5301205" y="243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7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A6C-95ED-4B46-7299-C9B00317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Interactive: TS 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1401-B3CA-A2EB-8680-BB309E83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practice, we will optimize the structure that has the highest energy among the scanned structure. As we have already seen, we also need a good Hessian to perform the shift on the Newton-Raphson step.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the </a:t>
            </a:r>
            <a:r>
              <a:rPr lang="en-US" dirty="0" err="1"/>
              <a:t>xyz</a:t>
            </a:r>
            <a:r>
              <a:rPr lang="en-US" dirty="0"/>
              <a:t> with the highest energy then run a frequency calculation on it using the keyword !</a:t>
            </a:r>
            <a:r>
              <a:rPr lang="en-US" dirty="0" err="1"/>
              <a:t>anfreq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a TS optimization (!</a:t>
            </a:r>
            <a:r>
              <a:rPr lang="en-US" dirty="0" err="1"/>
              <a:t>optts</a:t>
            </a:r>
            <a:r>
              <a:rPr lang="en-US" dirty="0"/>
              <a:t>) with the Hessian (.</a:t>
            </a:r>
            <a:r>
              <a:rPr lang="en-US" dirty="0" err="1"/>
              <a:t>hess</a:t>
            </a:r>
            <a:r>
              <a:rPr lang="en-US" dirty="0"/>
              <a:t>) and orbital (.</a:t>
            </a:r>
            <a:r>
              <a:rPr lang="en-US" dirty="0" err="1"/>
              <a:t>gbw</a:t>
            </a:r>
            <a:r>
              <a:rPr lang="en-US" dirty="0"/>
              <a:t>) files provided.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61D2-C655-0D04-92A8-1E881F36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92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A6C-95ED-4B46-7299-C9B00317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Interactive: TS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1401-B3CA-A2EB-8680-BB309E83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practice, we will run </a:t>
            </a:r>
            <a:r>
              <a:rPr lang="en-US" i="1" dirty="0"/>
              <a:t>another</a:t>
            </a:r>
            <a:r>
              <a:rPr lang="en-US" dirty="0"/>
              <a:t> frequency calculation using the optimized TS structure.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the </a:t>
            </a:r>
            <a:r>
              <a:rPr lang="en-US" dirty="0" err="1"/>
              <a:t>xyz</a:t>
            </a:r>
            <a:r>
              <a:rPr lang="en-US" dirty="0"/>
              <a:t> with the highest energy then run a frequency calculation on it using the keyword !</a:t>
            </a:r>
            <a:r>
              <a:rPr lang="en-US" dirty="0" err="1"/>
              <a:t>anfreq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the output file for the mode with the negative eigenvalue (imaginary mode)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 the mode using </a:t>
            </a:r>
            <a:r>
              <a:rPr lang="en-US" dirty="0" err="1"/>
              <a:t>orca_pltvib</a:t>
            </a:r>
            <a:r>
              <a:rPr lang="en-US" dirty="0"/>
              <a:t> </a:t>
            </a:r>
            <a:r>
              <a:rPr lang="en-US" dirty="0" err="1"/>
              <a:t>xxx.hess</a:t>
            </a:r>
            <a:r>
              <a:rPr lang="en-US" dirty="0"/>
              <a:t> </a:t>
            </a:r>
            <a:r>
              <a:rPr lang="en-US" dirty="0" err="1"/>
              <a:t>mode_number</a:t>
            </a:r>
            <a:r>
              <a:rPr lang="en-US" dirty="0"/>
              <a:t> (remember to module load orca/4.2 first)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Export the generated </a:t>
            </a:r>
            <a:r>
              <a:rPr lang="en-US" dirty="0" err="1"/>
              <a:t>xyz</a:t>
            </a:r>
            <a:r>
              <a:rPr lang="en-US" dirty="0"/>
              <a:t> and visualize it using Avogadro.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61D2-C655-0D04-92A8-1E881F36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50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Thermodynamic parameters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Recall from thermodynamics, the Gibbs free energy is</a:t>
            </a:r>
            <a:endParaRPr lang="en-US" sz="24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101A015-EE43-627C-7C87-D98D657F7CDB}"/>
              </a:ext>
            </a:extLst>
          </p:cNvPr>
          <p:cNvSpPr txBox="1"/>
          <p:nvPr/>
        </p:nvSpPr>
        <p:spPr>
          <a:xfrm>
            <a:off x="390544" y="1628216"/>
            <a:ext cx="8296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internal energy can be separated into five components: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Electronic energy (determined by solving the mean field equation),</a:t>
            </a:r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the zero temperature vibrational energy (ZPE)</a:t>
            </a:r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451D0-C264-9725-6776-4F433C4B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4" y="1238861"/>
            <a:ext cx="40767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C6989-2385-7DC8-9BA1-9637A5B91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0" y="5399794"/>
            <a:ext cx="3657198" cy="876872"/>
          </a:xfrm>
          <a:prstGeom prst="rect">
            <a:avLst/>
          </a:prstGeom>
        </p:spPr>
      </p:pic>
      <p:pic>
        <p:nvPicPr>
          <p:cNvPr id="10" name="圖片 3">
            <a:extLst>
              <a:ext uri="{FF2B5EF4-FFF2-40B4-BE49-F238E27FC236}">
                <a16:creationId xmlns:a16="http://schemas.microsoft.com/office/drawing/2014/main" id="{7CDDC666-1CFD-57BA-F5A2-740C3EDA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20" y="2836762"/>
            <a:ext cx="7416248" cy="20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Thermodynamic parameters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Recall from thermodynamics, the Gibbs free energy is</a:t>
            </a:r>
            <a:endParaRPr lang="en-US" sz="24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101A015-EE43-627C-7C87-D98D657F7CDB}"/>
              </a:ext>
            </a:extLst>
          </p:cNvPr>
          <p:cNvSpPr txBox="1"/>
          <p:nvPr/>
        </p:nvSpPr>
        <p:spPr>
          <a:xfrm>
            <a:off x="390544" y="1628216"/>
            <a:ext cx="82962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internal energy can be separated into five components:</a:t>
            </a:r>
          </a:p>
          <a:p>
            <a:pPr marL="457200" indent="-457200" algn="just">
              <a:buFont typeface="+mj-lt"/>
              <a:buAutoNum type="arabicParenR" startAt="3"/>
            </a:pPr>
            <a:r>
              <a:rPr lang="en-US" sz="2400" dirty="0"/>
              <a:t>Thermal population of vibrational states,</a:t>
            </a:r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r>
              <a:rPr lang="en-US" sz="2400" dirty="0"/>
              <a:t>thermal rotational energy, and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r>
              <a:rPr lang="en-US" sz="2400" dirty="0"/>
              <a:t>thermal translational energy</a:t>
            </a:r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451D0-C264-9725-6776-4F433C4B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4" y="1238861"/>
            <a:ext cx="40767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A4AE17-6ED9-D9C9-22DE-1B2656F48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32" y="3871667"/>
            <a:ext cx="2043012" cy="751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295CF-1201-FE42-8410-3E441EC41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31" y="5071084"/>
            <a:ext cx="2441541" cy="712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7484C-85DE-A1CA-B6E8-4BA3A2F11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31" y="2476838"/>
            <a:ext cx="4944004" cy="94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2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Thermodynamic parameters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enthalpic correction is just the thermal energy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101A015-EE43-627C-7C87-D98D657F7CDB}"/>
              </a:ext>
            </a:extLst>
          </p:cNvPr>
          <p:cNvSpPr txBox="1"/>
          <p:nvPr/>
        </p:nvSpPr>
        <p:spPr>
          <a:xfrm>
            <a:off x="390544" y="1700526"/>
            <a:ext cx="82962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Entropy has four components: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Electronic entropy</a:t>
            </a:r>
          </a:p>
          <a:p>
            <a:pPr lvl="7" algn="just"/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Vibrational entropy</a:t>
            </a:r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  <a:p>
            <a:pPr marL="457200" indent="-457200" algn="just">
              <a:buFont typeface="+mj-lt"/>
              <a:buAutoNum type="arabicParenR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720F7-D16B-DB89-AE2F-0DDDE836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" y="1238861"/>
            <a:ext cx="2059736" cy="461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E35FF-E14F-E4DC-466A-F429EA69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5" y="2565790"/>
            <a:ext cx="21717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6B0D5-2B13-91AA-321A-E3CB33FB8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9" y="2597540"/>
            <a:ext cx="4191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8DC2C-35FA-B655-B913-80E99D688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719" y="3585258"/>
            <a:ext cx="56769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0D434B-A04A-2960-C8C7-1893ECD60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44" y="3803408"/>
            <a:ext cx="381000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944A47-DFB2-85E3-E06F-8B34294349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366"/>
          <a:stretch/>
        </p:blipFill>
        <p:spPr>
          <a:xfrm>
            <a:off x="7140171" y="3557206"/>
            <a:ext cx="1366220" cy="9473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FF50D-BDCE-3C1B-2160-923CBD07AD9E}"/>
              </a:ext>
            </a:extLst>
          </p:cNvPr>
          <p:cNvSpPr txBox="1"/>
          <p:nvPr/>
        </p:nvSpPr>
        <p:spPr>
          <a:xfrm>
            <a:off x="6891385" y="406958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6304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Thermodynamic parameters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enthalpic correction is just the thermal energy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101A015-EE43-627C-7C87-D98D657F7CDB}"/>
              </a:ext>
            </a:extLst>
          </p:cNvPr>
          <p:cNvSpPr txBox="1"/>
          <p:nvPr/>
        </p:nvSpPr>
        <p:spPr>
          <a:xfrm>
            <a:off x="390544" y="1700526"/>
            <a:ext cx="82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Entropy has four components:</a:t>
            </a:r>
          </a:p>
          <a:p>
            <a:pPr marL="457200" indent="-457200" algn="just">
              <a:buFont typeface="+mj-lt"/>
              <a:buAutoNum type="arabicParenR" startAt="3"/>
            </a:pPr>
            <a:r>
              <a:rPr lang="en-US" sz="2400" dirty="0"/>
              <a:t>Rotational entropy</a:t>
            </a:r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endParaRPr lang="en-US" sz="2400" dirty="0"/>
          </a:p>
          <a:p>
            <a:pPr marL="457200" indent="-457200" algn="just">
              <a:buFont typeface="+mj-lt"/>
              <a:buAutoNum type="arabicParenR" startAt="3"/>
            </a:pPr>
            <a:r>
              <a:rPr lang="en-US" sz="2400" dirty="0"/>
              <a:t>Translational entropy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720F7-D16B-DB89-AE2F-0DDDE836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" y="1238861"/>
            <a:ext cx="2059736" cy="461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E7AB7B-F5E0-036A-E9EA-1FCB01EC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52" y="2493700"/>
            <a:ext cx="2298540" cy="758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5F025-C2D6-E44A-BB51-3387DAF11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37" y="2631343"/>
            <a:ext cx="427040" cy="461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FAF7E-4BD4-EB4D-EAF3-7D6A278D2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952" y="2395325"/>
            <a:ext cx="4173896" cy="903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11A90-FCC5-DD71-2F76-E23880EC0617}"/>
              </a:ext>
            </a:extLst>
          </p:cNvPr>
          <p:cNvSpPr txBox="1"/>
          <p:nvPr/>
        </p:nvSpPr>
        <p:spPr>
          <a:xfrm>
            <a:off x="3624591" y="280838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DFBEC-1C8F-9A4B-DCC5-17D0FB19F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791" y="3651538"/>
            <a:ext cx="3260784" cy="441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244E7-633E-EAFD-1A89-5381488F5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111" y="3701658"/>
            <a:ext cx="410624" cy="399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C61A6-8862-D3AF-B4A5-185FF0D1F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0189" y="3417425"/>
            <a:ext cx="3260784" cy="858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BB74E0-4DFB-941A-159D-6626C3DC775D}"/>
              </a:ext>
            </a:extLst>
          </p:cNvPr>
          <p:cNvSpPr txBox="1"/>
          <p:nvPr/>
        </p:nvSpPr>
        <p:spPr>
          <a:xfrm>
            <a:off x="4517057" y="377325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71981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A6C-95ED-4B46-7299-C9B00317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Interactive: thermodynamic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231401-B3CA-A2EB-8680-BB309E831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this practice, we will analyze the results from the TS calculation to extract activation parameters. To obtain activation parameters, we will need </a:t>
                </a:r>
                <a:r>
                  <a:rPr lang="en-US" i="1" dirty="0"/>
                  <a:t>both</a:t>
                </a:r>
                <a:r>
                  <a:rPr lang="en-US" dirty="0"/>
                  <a:t> the TS and reaction complexes (RC).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Optimize the structure of the reactant complex (the coordinate file that contains both reactants)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Run a frequency calculation on the optimized RC.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‡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‡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‡</m:t>
                        </m:r>
                      </m:sup>
                    </m:s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231401-B3CA-A2EB-8680-BB309E831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937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61D2-C655-0D04-92A8-1E881F36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14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Geometry optimization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Similar, we can optimize the energy of the system, which is a function of nuclear coordinates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27388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     is the energy at the initial coordinate,      is the transpose of the nuclear gradient vector,      is the step size of update,      </a:t>
            </a:r>
          </a:p>
          <a:p>
            <a:pPr algn="just"/>
            <a:r>
              <a:rPr lang="en-US" sz="2400" dirty="0"/>
              <a:t>     is the nuclear Hessian.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1B073-748A-4CBA-9E4C-2B6B53E4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0"/>
          <a:stretch/>
        </p:blipFill>
        <p:spPr>
          <a:xfrm>
            <a:off x="558244" y="1608193"/>
            <a:ext cx="4375706" cy="664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A3082C-2E56-4B1A-8C3E-D02498FE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6" t="11240" r="76219" b="19372"/>
          <a:stretch/>
        </p:blipFill>
        <p:spPr>
          <a:xfrm>
            <a:off x="457200" y="2172628"/>
            <a:ext cx="390544" cy="5192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D8FCF-033A-4D5A-A0E8-799590CC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7" t="11240" r="57483" b="19372"/>
          <a:stretch/>
        </p:blipFill>
        <p:spPr>
          <a:xfrm>
            <a:off x="5913408" y="2172627"/>
            <a:ext cx="536463" cy="519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9B692D-1691-44B5-89C6-AF5FF8CE3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8" t="29261" r="45277" b="15542"/>
          <a:stretch/>
        </p:blipFill>
        <p:spPr>
          <a:xfrm>
            <a:off x="4572000" y="2691847"/>
            <a:ext cx="514350" cy="4130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7B6DA50-8EC7-4FE8-AE67-0EACA7132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50" t="29261" r="9843" b="15542"/>
          <a:stretch/>
        </p:blipFill>
        <p:spPr>
          <a:xfrm>
            <a:off x="466744" y="3061179"/>
            <a:ext cx="381000" cy="413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64432531-7710-47B1-BA47-1BA1B0CEFC58}"/>
                  </a:ext>
                </a:extLst>
              </p:cNvPr>
              <p:cNvSpPr txBox="1"/>
              <p:nvPr/>
            </p:nvSpPr>
            <p:spPr>
              <a:xfrm>
                <a:off x="390544" y="5095784"/>
                <a:ext cx="8296256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/>
                  <a:t>This requires us to obtain three quantities: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64432531-7710-47B1-BA47-1BA1B0CE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5095784"/>
                <a:ext cx="8296256" cy="490199"/>
              </a:xfrm>
              <a:prstGeom prst="rect">
                <a:avLst/>
              </a:prstGeom>
              <a:blipFill>
                <a:blip r:embed="rId4"/>
                <a:stretch>
                  <a:fillRect l="-1102" t="-10000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F733E77B-EBFE-44B8-860F-291648ACA7BA}"/>
                  </a:ext>
                </a:extLst>
              </p:cNvPr>
              <p:cNvSpPr txBox="1"/>
              <p:nvPr/>
            </p:nvSpPr>
            <p:spPr>
              <a:xfrm>
                <a:off x="390544" y="5585983"/>
                <a:ext cx="82962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trivial, which can be obtained by solving the HF/KS DFT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equation.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F733E77B-EBFE-44B8-860F-291648ACA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5585983"/>
                <a:ext cx="8296256" cy="830997"/>
              </a:xfrm>
              <a:prstGeom prst="rect">
                <a:avLst/>
              </a:prstGeom>
              <a:blipFill>
                <a:blip r:embed="rId5"/>
                <a:stretch>
                  <a:fillRect l="-1102" t="-5109" r="-1176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DDB8109D-EACB-4C61-850C-45DD0179F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44" y="4339151"/>
            <a:ext cx="4013756" cy="75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9">
                <a:extLst>
                  <a:ext uri="{FF2B5EF4-FFF2-40B4-BE49-F238E27FC236}">
                    <a16:creationId xmlns:a16="http://schemas.microsoft.com/office/drawing/2014/main" id="{C8759FD8-B2B4-4AC8-9536-19187F993D92}"/>
                  </a:ext>
                </a:extLst>
              </p:cNvPr>
              <p:cNvSpPr txBox="1"/>
              <p:nvPr/>
            </p:nvSpPr>
            <p:spPr>
              <a:xfrm>
                <a:off x="390544" y="3479620"/>
                <a:ext cx="8296256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The second-order term can be performed using the eigenvalues,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and eigenvalues,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9">
                <a:extLst>
                  <a:ext uri="{FF2B5EF4-FFF2-40B4-BE49-F238E27FC236}">
                    <a16:creationId xmlns:a16="http://schemas.microsoft.com/office/drawing/2014/main" id="{C8759FD8-B2B4-4AC8-9536-19187F99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3479620"/>
                <a:ext cx="8296256" cy="859531"/>
              </a:xfrm>
              <a:prstGeom prst="rect">
                <a:avLst/>
              </a:prstGeom>
              <a:blipFill>
                <a:blip r:embed="rId7"/>
                <a:stretch>
                  <a:fillRect l="-1102" t="-4965" r="-1176" b="-120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72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Geometry optimization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4098" name="Picture 2" descr="Potential energy surface - Wikipedia">
            <a:extLst>
              <a:ext uri="{FF2B5EF4-FFF2-40B4-BE49-F238E27FC236}">
                <a16:creationId xmlns:a16="http://schemas.microsoft.com/office/drawing/2014/main" id="{2E5DC6C6-7AD2-410A-B5BA-65100970D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1" y="950119"/>
            <a:ext cx="8290378" cy="527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1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Transition state search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Transition states are first-order saddle points, meaning that they are at the minima of all degrees of freedom except one at which they are at the maximum. </a:t>
            </a:r>
          </a:p>
          <a:p>
            <a:pPr algn="just"/>
            <a:r>
              <a:rPr lang="en-US" altLang="zh-TW" sz="2400" dirty="0"/>
              <a:t>Because of their sparce nature, TS optimization requires good initial guess structures (to minimize energy extrapolation from E</a:t>
            </a:r>
            <a:r>
              <a:rPr lang="en-US" altLang="zh-TW" sz="2400" baseline="-25000" dirty="0"/>
              <a:t>0</a:t>
            </a:r>
            <a:r>
              <a:rPr lang="en-US" altLang="zh-TW" sz="2400" dirty="0"/>
              <a:t>)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BEB300A2-7B84-4E98-80B8-B70AADD9792F}"/>
              </a:ext>
            </a:extLst>
          </p:cNvPr>
          <p:cNvSpPr txBox="1"/>
          <p:nvPr/>
        </p:nvSpPr>
        <p:spPr>
          <a:xfrm>
            <a:off x="390544" y="308552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There are multiple methods to locate a good initial guess structure for a TS: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Relaxed surface scan,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Nudged elastic band,</a:t>
            </a:r>
          </a:p>
        </p:txBody>
      </p:sp>
      <p:pic>
        <p:nvPicPr>
          <p:cNvPr id="2050" name="Picture 2" descr="Potential energy surface (PES) of a fictional system with the two... |  Download Scientific Diagram">
            <a:extLst>
              <a:ext uri="{FF2B5EF4-FFF2-40B4-BE49-F238E27FC236}">
                <a16:creationId xmlns:a16="http://schemas.microsoft.com/office/drawing/2014/main" id="{5F186F18-AAD6-4118-9703-A146409D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10" y="3559445"/>
            <a:ext cx="4615437" cy="28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8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Relaxed surface scan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Relaxed surface scan is performed by optimizing the geometry of a molecule at a set of constrained internal coordinates (e.g. a set of specified bond distances).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8740D45-023A-A599-26CD-7D7B613A5EBF}"/>
              </a:ext>
            </a:extLst>
          </p:cNvPr>
          <p:cNvSpPr txBox="1"/>
          <p:nvPr/>
        </p:nvSpPr>
        <p:spPr>
          <a:xfrm>
            <a:off x="390544" y="1977525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For example, one can scan the bond distance between a nucleophile and a halomethane to find the S</a:t>
            </a:r>
            <a:r>
              <a:rPr lang="en-US" altLang="zh-TW" sz="2400" baseline="-25000" dirty="0"/>
              <a:t>N</a:t>
            </a:r>
            <a:r>
              <a:rPr lang="en-US" altLang="zh-TW" sz="2400" dirty="0"/>
              <a:t>2 TS.</a:t>
            </a:r>
          </a:p>
        </p:txBody>
      </p:sp>
      <p:pic>
        <p:nvPicPr>
          <p:cNvPr id="1028" name="Picture 4" descr="Efficient Transition State Optimization of Periodic Structures through  Automated Relaxed Potential Energy Surface Scans | Journal of Chemical  Theory and Computation">
            <a:extLst>
              <a:ext uri="{FF2B5EF4-FFF2-40B4-BE49-F238E27FC236}">
                <a16:creationId xmlns:a16="http://schemas.microsoft.com/office/drawing/2014/main" id="{6AFDBD03-69CF-495B-0124-98D08DE3E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t="22376" r="7659" b="22778"/>
          <a:stretch/>
        </p:blipFill>
        <p:spPr bwMode="auto">
          <a:xfrm>
            <a:off x="1516691" y="4500145"/>
            <a:ext cx="6043961" cy="20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E44C80FA-13F5-EC93-683F-436635604F56}"/>
              </a:ext>
            </a:extLst>
          </p:cNvPr>
          <p:cNvSpPr txBox="1"/>
          <p:nvPr/>
        </p:nvSpPr>
        <p:spPr>
          <a:xfrm>
            <a:off x="390544" y="2808522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There are a few points about this method: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altLang="zh-TW" sz="2400" dirty="0"/>
              <a:t>The size of the steps will determine how close is the obtained structure to the TS structure.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altLang="zh-TW" sz="2400" dirty="0"/>
              <a:t>Prior knowledge about the nature of the TS is assumed.</a:t>
            </a:r>
          </a:p>
        </p:txBody>
      </p:sp>
    </p:spTree>
    <p:extLst>
      <p:ext uri="{BB962C8B-B14F-4D97-AF65-F5344CB8AC3E}">
        <p14:creationId xmlns:p14="http://schemas.microsoft.com/office/powerpoint/2010/main" val="35258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Nudged Elastic Band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Nudged Elastic Band (NEB) method is used to find a minimum energy path (MEP) connecting two local energy minima on the potential energy surface (PES) and thereby an estimate of the activation energy for the transition. </a:t>
            </a:r>
          </a:p>
          <a:p>
            <a:pPr algn="just"/>
            <a:r>
              <a:rPr lang="en-US" altLang="zh-TW" sz="2400" dirty="0"/>
              <a:t>The two minima are referred to as the reactant and product in the following discussion. The path can have one or more maxima, each one corresponding to a first-order saddle point on the energy surface. </a:t>
            </a:r>
          </a:p>
          <a:p>
            <a:pPr algn="just"/>
            <a:r>
              <a:rPr lang="en-US" altLang="zh-TW" sz="2400" dirty="0"/>
              <a:t>The NEB method offers an advantage over eigenvector-following methods in that it is guaranteed to find saddle points that connect the given reactant and product states.</a:t>
            </a:r>
          </a:p>
        </p:txBody>
      </p:sp>
    </p:spTree>
    <p:extLst>
      <p:ext uri="{BB962C8B-B14F-4D97-AF65-F5344CB8AC3E}">
        <p14:creationId xmlns:p14="http://schemas.microsoft.com/office/powerpoint/2010/main" val="415485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Nudged Elastic Band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3" y="777196"/>
            <a:ext cx="41814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Upon the provision of optimized reactant and product structures, M “images” are generated.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Neighboring images are connected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i="1" dirty="0">
                <a:effectLst/>
                <a:latin typeface="Helvetica" pitchFamily="2" charset="0"/>
              </a:rPr>
              <a:t>via</a:t>
            </a:r>
            <a:r>
              <a:rPr lang="en-US" sz="2400" dirty="0">
                <a:effectLst/>
                <a:latin typeface="Helvetica" pitchFamily="2" charset="0"/>
              </a:rPr>
              <a:t> “springs”.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The larger the difference between the images the larger the restoring force of the spring.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The calculation attempts to m</a:t>
            </a:r>
            <a:r>
              <a:rPr lang="en-US" sz="2400" dirty="0">
                <a:effectLst/>
                <a:latin typeface="Helvetica" pitchFamily="2" charset="0"/>
              </a:rPr>
              <a:t>inimize the energies of the structures and the energy of the springs.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37405-5D45-FD3D-72B8-527D2D01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22" y="1516935"/>
            <a:ext cx="4210219" cy="38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Transition state search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Recall the Taylor series expansion of E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3BE590A9-1DFE-4D6C-B037-18DC327F51FA}"/>
                  </a:ext>
                </a:extLst>
              </p:cNvPr>
              <p:cNvSpPr txBox="1"/>
              <p:nvPr/>
            </p:nvSpPr>
            <p:spPr>
              <a:xfrm>
                <a:off x="387091" y="3533237"/>
                <a:ext cx="8296256" cy="1813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/>
                  <a:t>At extrema,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TW" sz="2400" dirty="0"/>
                  <a:t> is zero. Therefore, we rely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dirty="0"/>
                  <a:t> to optimize for TSs: we need a way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and minimize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3BE590A9-1DFE-4D6C-B037-18DC327F5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1" y="3533237"/>
                <a:ext cx="8296256" cy="1813766"/>
              </a:xfrm>
              <a:prstGeom prst="rect">
                <a:avLst/>
              </a:prstGeom>
              <a:blipFill>
                <a:blip r:embed="rId3"/>
                <a:stretch>
                  <a:fillRect l="-1070" t="-2797" r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A9784FC3-56FB-C21B-AFFF-A35096CD5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40"/>
          <a:stretch/>
        </p:blipFill>
        <p:spPr>
          <a:xfrm>
            <a:off x="558244" y="1238861"/>
            <a:ext cx="4375706" cy="66418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FE658A-85B4-BD50-6B0C-12A1F733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44" y="2762574"/>
            <a:ext cx="4013756" cy="7566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2101A015-EE43-627C-7C87-D98D657F7CDB}"/>
                  </a:ext>
                </a:extLst>
              </p:cNvPr>
              <p:cNvSpPr txBox="1"/>
              <p:nvPr/>
            </p:nvSpPr>
            <p:spPr>
              <a:xfrm>
                <a:off x="390544" y="1903043"/>
                <a:ext cx="8296256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The second-order term can be performed using the eigenvalues,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and eigenvalues,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2101A015-EE43-627C-7C87-D98D657F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1903043"/>
                <a:ext cx="8296256" cy="859531"/>
              </a:xfrm>
              <a:prstGeom prst="rect">
                <a:avLst/>
              </a:prstGeom>
              <a:blipFill>
                <a:blip r:embed="rId6"/>
                <a:stretch>
                  <a:fillRect l="-1070" t="-5797" r="-1223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88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Validate an optimized 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To validate the optimized TS structure, we will perform a frequency calculation on top of the optimized structure by solving the coupled-perturbed SCF equation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correct TS structure should only have one vibrational mode with negative eigenvalue (imaginary mode).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We can then visualize the vibration using </a:t>
            </a:r>
            <a:r>
              <a:rPr lang="en-US" sz="2400" dirty="0" err="1"/>
              <a:t>orca_pltvib</a:t>
            </a:r>
            <a:endParaRPr lang="en-US" sz="2400" dirty="0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825FC0FD-9488-AE5F-2215-E72539B5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9" y="2013174"/>
            <a:ext cx="7897062" cy="23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42249</TotalTime>
  <Words>1123</Words>
  <Application>Microsoft Macintosh PowerPoint</Application>
  <PresentationFormat>On-screen Show (4:3)</PresentationFormat>
  <Paragraphs>141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Helvetica</vt:lpstr>
      <vt:lpstr>Wingdings</vt:lpstr>
      <vt:lpstr>Office 佈景主題</vt:lpstr>
      <vt:lpstr>Transition state search, Transition state optimization, Frequency calculation, Thermodynamic parameters</vt:lpstr>
      <vt:lpstr>Geometry optimization</vt:lpstr>
      <vt:lpstr>Geometry optimization</vt:lpstr>
      <vt:lpstr>Transition state search</vt:lpstr>
      <vt:lpstr>Relaxed surface scan</vt:lpstr>
      <vt:lpstr>Nudged Elastic Band</vt:lpstr>
      <vt:lpstr>Nudged Elastic Band</vt:lpstr>
      <vt:lpstr>Transition state search</vt:lpstr>
      <vt:lpstr>Validate an optimized TS</vt:lpstr>
      <vt:lpstr>Interactive: TS search</vt:lpstr>
      <vt:lpstr>Interactive: TS opt</vt:lpstr>
      <vt:lpstr>Interactive: TS validation</vt:lpstr>
      <vt:lpstr>Thermodynamic parameters</vt:lpstr>
      <vt:lpstr>Thermodynamic parameters</vt:lpstr>
      <vt:lpstr>Thermodynamic parameters</vt:lpstr>
      <vt:lpstr>Thermodynamic parameters</vt:lpstr>
      <vt:lpstr>Interactive: thermodynamic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Tzuhsiung Yang</cp:lastModifiedBy>
  <cp:revision>867</cp:revision>
  <dcterms:created xsi:type="dcterms:W3CDTF">2012-11-25T05:37:01Z</dcterms:created>
  <dcterms:modified xsi:type="dcterms:W3CDTF">2023-04-10T05:14:45Z</dcterms:modified>
</cp:coreProperties>
</file>